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8" r:id="rId5"/>
    <p:sldId id="259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92" y="116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Albione" userId="5bc598d5-4209-4ebf-810a-bc832fe3e498" providerId="ADAL" clId="{EA03B0D1-7939-43BB-9EF5-A9BA3E39A42D}"/>
    <pc:docChg chg="modSld">
      <pc:chgData name="Sandra Albione" userId="5bc598d5-4209-4ebf-810a-bc832fe3e498" providerId="ADAL" clId="{EA03B0D1-7939-43BB-9EF5-A9BA3E39A42D}" dt="2025-06-09T16:41:52.369" v="1" actId="14100"/>
      <pc:docMkLst>
        <pc:docMk/>
      </pc:docMkLst>
      <pc:sldChg chg="modSp">
        <pc:chgData name="Sandra Albione" userId="5bc598d5-4209-4ebf-810a-bc832fe3e498" providerId="ADAL" clId="{EA03B0D1-7939-43BB-9EF5-A9BA3E39A42D}" dt="2025-06-09T16:41:52.369" v="1" actId="14100"/>
        <pc:sldMkLst>
          <pc:docMk/>
          <pc:sldMk cId="0" sldId="258"/>
        </pc:sldMkLst>
        <pc:spChg chg="mod">
          <ac:chgData name="Sandra Albione" userId="5bc598d5-4209-4ebf-810a-bc832fe3e498" providerId="ADAL" clId="{EA03B0D1-7939-43BB-9EF5-A9BA3E39A42D}" dt="2025-06-09T16:41:52.369" v="1" actId="14100"/>
          <ac:spMkLst>
            <pc:docMk/>
            <pc:sldMk cId="0" sldId="258"/>
            <ac:spMk id="2" creationId="{00000000-0000-0000-0000-000000000000}"/>
          </ac:spMkLst>
        </pc:spChg>
        <pc:spChg chg="ord">
          <ac:chgData name="Sandra Albione" userId="5bc598d5-4209-4ebf-810a-bc832fe3e498" providerId="ADAL" clId="{EA03B0D1-7939-43BB-9EF5-A9BA3E39A42D}" dt="2025-06-09T16:41:42.610" v="0" actId="171"/>
          <ac:spMkLst>
            <pc:docMk/>
            <pc:sldMk cId="0" sldId="258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06320" y="630555"/>
            <a:ext cx="7579359" cy="632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06955" y="2543492"/>
            <a:ext cx="7578089" cy="2165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24450" y="0"/>
            <a:ext cx="706755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7938133" cy="685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76259" y="669036"/>
            <a:ext cx="2478405" cy="117602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>
              <a:lnSpc>
                <a:spcPts val="4280"/>
              </a:lnSpc>
              <a:spcBef>
                <a:spcPts val="655"/>
              </a:spcBef>
            </a:pPr>
            <a:r>
              <a:rPr b="0" spc="20" dirty="0">
                <a:latin typeface="Calibri Light"/>
                <a:cs typeface="Calibri Light"/>
              </a:rPr>
              <a:t>ARBO</a:t>
            </a:r>
            <a:r>
              <a:rPr b="0" spc="-50" dirty="0">
                <a:latin typeface="Calibri Light"/>
                <a:cs typeface="Calibri Light"/>
              </a:rPr>
              <a:t> </a:t>
            </a:r>
            <a:r>
              <a:rPr b="0" spc="20" dirty="0">
                <a:latin typeface="Calibri Light"/>
                <a:cs typeface="Calibri Light"/>
              </a:rPr>
              <a:t>Lands  </a:t>
            </a:r>
            <a:r>
              <a:rPr b="0" spc="5" dirty="0">
                <a:latin typeface="Calibri Light"/>
                <a:cs typeface="Calibri Light"/>
              </a:rPr>
              <a:t>Update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25459" y="2455862"/>
            <a:ext cx="3879215" cy="3438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3500">
              <a:lnSpc>
                <a:spcPts val="1590"/>
              </a:lnSpc>
              <a:spcBef>
                <a:spcPts val="125"/>
              </a:spcBef>
            </a:pPr>
            <a:r>
              <a:rPr sz="1400" b="1" spc="-10" dirty="0">
                <a:latin typeface="Calibri"/>
                <a:cs typeface="Calibri"/>
              </a:rPr>
              <a:t>Project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Overview:</a:t>
            </a:r>
            <a:endParaRPr sz="1400">
              <a:latin typeface="Calibri"/>
              <a:cs typeface="Calibri"/>
            </a:endParaRPr>
          </a:p>
          <a:p>
            <a:pPr marL="63500" marR="30480">
              <a:lnSpc>
                <a:spcPct val="90200"/>
              </a:lnSpc>
              <a:spcBef>
                <a:spcPts val="75"/>
              </a:spcBef>
            </a:pPr>
            <a:r>
              <a:rPr sz="1400" dirty="0">
                <a:latin typeface="Calibri"/>
                <a:cs typeface="Calibri"/>
              </a:rPr>
              <a:t>Reena-led </a:t>
            </a:r>
            <a:r>
              <a:rPr sz="1400" spc="-15" dirty="0">
                <a:latin typeface="Calibri"/>
                <a:cs typeface="Calibri"/>
              </a:rPr>
              <a:t>affordable </a:t>
            </a:r>
            <a:r>
              <a:rPr sz="1400" dirty="0">
                <a:latin typeface="Calibri"/>
                <a:cs typeface="Calibri"/>
              </a:rPr>
              <a:t>housing </a:t>
            </a:r>
            <a:r>
              <a:rPr sz="1400" spc="-15" dirty="0">
                <a:latin typeface="Calibri"/>
                <a:cs typeface="Calibri"/>
              </a:rPr>
              <a:t>project </a:t>
            </a:r>
            <a:r>
              <a:rPr sz="1400" spc="-10" dirty="0">
                <a:latin typeface="Calibri"/>
                <a:cs typeface="Calibri"/>
              </a:rPr>
              <a:t>in </a:t>
            </a:r>
            <a:r>
              <a:rPr sz="1400" dirty="0">
                <a:latin typeface="Calibri"/>
                <a:cs typeface="Calibri"/>
              </a:rPr>
              <a:t>partnership  with </a:t>
            </a:r>
            <a:r>
              <a:rPr sz="1400" b="1" spc="-10" dirty="0">
                <a:latin typeface="Calibri"/>
                <a:cs typeface="Calibri"/>
              </a:rPr>
              <a:t>The </a:t>
            </a:r>
            <a:r>
              <a:rPr sz="1400" b="1" spc="-20" dirty="0">
                <a:latin typeface="Calibri"/>
                <a:cs typeface="Calibri"/>
              </a:rPr>
              <a:t>Rose </a:t>
            </a:r>
            <a:r>
              <a:rPr sz="1400" b="1" spc="-10" dirty="0">
                <a:latin typeface="Calibri"/>
                <a:cs typeface="Calibri"/>
              </a:rPr>
              <a:t>Corporation </a:t>
            </a:r>
            <a:r>
              <a:rPr sz="1400" spc="-5" dirty="0">
                <a:latin typeface="Calibri"/>
                <a:cs typeface="Calibri"/>
              </a:rPr>
              <a:t>(Development </a:t>
            </a:r>
            <a:r>
              <a:rPr sz="1400" spc="5" dirty="0">
                <a:latin typeface="Calibri"/>
                <a:cs typeface="Calibri"/>
              </a:rPr>
              <a:t>Manager)  and </a:t>
            </a:r>
            <a:r>
              <a:rPr sz="1400" b="1" spc="-10" dirty="0">
                <a:latin typeface="Calibri"/>
                <a:cs typeface="Calibri"/>
              </a:rPr>
              <a:t>Serotiny </a:t>
            </a:r>
            <a:r>
              <a:rPr sz="1400" spc="-5" dirty="0">
                <a:latin typeface="Calibri"/>
                <a:cs typeface="Calibri"/>
              </a:rPr>
              <a:t>(Architect/Pre-Construction Manager),  </a:t>
            </a:r>
            <a:r>
              <a:rPr sz="1400" b="1" dirty="0">
                <a:latin typeface="Calibri"/>
                <a:cs typeface="Calibri"/>
              </a:rPr>
              <a:t>Mishkiki </a:t>
            </a:r>
            <a:r>
              <a:rPr sz="1400" b="1" spc="-10" dirty="0">
                <a:latin typeface="Calibri"/>
                <a:cs typeface="Calibri"/>
              </a:rPr>
              <a:t>Commons </a:t>
            </a:r>
            <a:r>
              <a:rPr sz="1400" b="1" spc="-5" dirty="0">
                <a:latin typeface="Calibri"/>
                <a:cs typeface="Calibri"/>
              </a:rPr>
              <a:t>at </a:t>
            </a:r>
            <a:r>
              <a:rPr sz="1400" b="1" spc="15" dirty="0">
                <a:latin typeface="Calibri"/>
                <a:cs typeface="Calibri"/>
              </a:rPr>
              <a:t>ARBO </a:t>
            </a:r>
            <a:r>
              <a:rPr sz="1400" dirty="0">
                <a:latin typeface="Calibri"/>
                <a:cs typeface="Calibri"/>
              </a:rPr>
              <a:t>will </a:t>
            </a:r>
            <a:r>
              <a:rPr sz="1400" spc="-10" dirty="0">
                <a:latin typeface="Calibri"/>
                <a:cs typeface="Calibri"/>
              </a:rPr>
              <a:t>bring </a:t>
            </a:r>
            <a:r>
              <a:rPr sz="1400" spc="5" dirty="0">
                <a:latin typeface="Calibri"/>
                <a:cs typeface="Calibri"/>
              </a:rPr>
              <a:t>at </a:t>
            </a:r>
            <a:r>
              <a:rPr sz="1400" dirty="0">
                <a:latin typeface="Calibri"/>
                <a:cs typeface="Calibri"/>
              </a:rPr>
              <a:t>least </a:t>
            </a:r>
            <a:r>
              <a:rPr sz="1400" b="1" dirty="0">
                <a:latin typeface="Calibri"/>
                <a:cs typeface="Calibri"/>
              </a:rPr>
              <a:t>300  </a:t>
            </a:r>
            <a:r>
              <a:rPr sz="1400" b="1" spc="-10" dirty="0">
                <a:latin typeface="Calibri"/>
                <a:cs typeface="Calibri"/>
              </a:rPr>
              <a:t>rental </a:t>
            </a:r>
            <a:r>
              <a:rPr sz="1400" b="1" spc="-5" dirty="0">
                <a:latin typeface="Calibri"/>
                <a:cs typeface="Calibri"/>
              </a:rPr>
              <a:t>units </a:t>
            </a:r>
            <a:r>
              <a:rPr sz="1400" spc="-5" dirty="0">
                <a:latin typeface="Calibri"/>
                <a:cs typeface="Calibri"/>
              </a:rPr>
              <a:t>to </a:t>
            </a:r>
            <a:r>
              <a:rPr sz="1400" dirty="0">
                <a:latin typeface="Calibri"/>
                <a:cs typeface="Calibri"/>
              </a:rPr>
              <a:t>the Downsview </a:t>
            </a:r>
            <a:r>
              <a:rPr sz="1400" spc="5" dirty="0">
                <a:latin typeface="Calibri"/>
                <a:cs typeface="Calibri"/>
              </a:rPr>
              <a:t>site with </a:t>
            </a:r>
            <a:r>
              <a:rPr sz="1400" spc="10" dirty="0">
                <a:latin typeface="Calibri"/>
                <a:cs typeface="Calibri"/>
              </a:rPr>
              <a:t>two  </a:t>
            </a:r>
            <a:r>
              <a:rPr sz="1400" dirty="0">
                <a:latin typeface="Calibri"/>
                <a:cs typeface="Calibri"/>
              </a:rPr>
              <a:t>buildings, </a:t>
            </a:r>
            <a:r>
              <a:rPr sz="1400" spc="10" dirty="0">
                <a:latin typeface="Calibri"/>
                <a:cs typeface="Calibri"/>
              </a:rPr>
              <a:t>a </a:t>
            </a:r>
            <a:r>
              <a:rPr sz="1400" dirty="0">
                <a:latin typeface="Calibri"/>
                <a:cs typeface="Calibri"/>
              </a:rPr>
              <a:t>high </a:t>
            </a:r>
            <a:r>
              <a:rPr sz="1400" spc="-5" dirty="0">
                <a:latin typeface="Calibri"/>
                <a:cs typeface="Calibri"/>
              </a:rPr>
              <a:t>support </a:t>
            </a:r>
            <a:r>
              <a:rPr sz="1400" spc="5" dirty="0">
                <a:latin typeface="Calibri"/>
                <a:cs typeface="Calibri"/>
              </a:rPr>
              <a:t>and </a:t>
            </a:r>
            <a:r>
              <a:rPr sz="1400" spc="10" dirty="0">
                <a:latin typeface="Calibri"/>
                <a:cs typeface="Calibri"/>
              </a:rPr>
              <a:t>a </a:t>
            </a:r>
            <a:r>
              <a:rPr sz="1400" spc="-10" dirty="0">
                <a:latin typeface="Calibri"/>
                <a:cs typeface="Calibri"/>
              </a:rPr>
              <a:t>mixed </a:t>
            </a:r>
            <a:r>
              <a:rPr sz="1400" spc="20" dirty="0">
                <a:latin typeface="Calibri"/>
                <a:cs typeface="Calibri"/>
              </a:rPr>
              <a:t>use</a:t>
            </a:r>
            <a:r>
              <a:rPr sz="1400" spc="-18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affordable  building.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Calibri"/>
              <a:cs typeface="Calibri"/>
            </a:endParaRPr>
          </a:p>
          <a:p>
            <a:pPr marL="63500" marR="266065">
              <a:lnSpc>
                <a:spcPts val="1500"/>
              </a:lnSpc>
            </a:pPr>
            <a:r>
              <a:rPr sz="1400" b="1" dirty="0">
                <a:latin typeface="Calibri"/>
                <a:cs typeface="Calibri"/>
              </a:rPr>
              <a:t>Application </a:t>
            </a:r>
            <a:r>
              <a:rPr sz="1400" b="1" spc="-10" dirty="0">
                <a:latin typeface="Calibri"/>
                <a:cs typeface="Calibri"/>
              </a:rPr>
              <a:t>Status: </a:t>
            </a:r>
            <a:r>
              <a:rPr sz="1400" spc="10" dirty="0">
                <a:latin typeface="Calibri"/>
                <a:cs typeface="Calibri"/>
              </a:rPr>
              <a:t>1 </a:t>
            </a:r>
            <a:r>
              <a:rPr sz="1400" spc="5" dirty="0">
                <a:latin typeface="Calibri"/>
                <a:cs typeface="Calibri"/>
              </a:rPr>
              <a:t>of </a:t>
            </a:r>
            <a:r>
              <a:rPr sz="1400" spc="-15" dirty="0">
                <a:latin typeface="Calibri"/>
                <a:cs typeface="Calibri"/>
              </a:rPr>
              <a:t>20 </a:t>
            </a:r>
            <a:r>
              <a:rPr sz="1400" spc="-5" dirty="0">
                <a:latin typeface="Calibri"/>
                <a:cs typeface="Calibri"/>
              </a:rPr>
              <a:t>preapproved  applicants. </a:t>
            </a:r>
            <a:r>
              <a:rPr sz="1400" b="1" spc="-5" dirty="0">
                <a:latin typeface="Calibri"/>
                <a:cs typeface="Calibri"/>
              </a:rPr>
              <a:t>Full </a:t>
            </a:r>
            <a:r>
              <a:rPr sz="1400" b="1" spc="-10" dirty="0">
                <a:latin typeface="Calibri"/>
                <a:cs typeface="Calibri"/>
              </a:rPr>
              <a:t>application completed May </a:t>
            </a:r>
            <a:r>
              <a:rPr sz="1400" b="1" spc="-5" dirty="0">
                <a:latin typeface="Calibri"/>
                <a:cs typeface="Calibri"/>
              </a:rPr>
              <a:t>7</a:t>
            </a:r>
            <a:r>
              <a:rPr sz="1350" b="1" spc="-7" baseline="27777" dirty="0">
                <a:latin typeface="Calibri"/>
                <a:cs typeface="Calibri"/>
              </a:rPr>
              <a:t>th</a:t>
            </a:r>
            <a:r>
              <a:rPr sz="1350" b="1" spc="37" baseline="27777" dirty="0">
                <a:latin typeface="Calibri"/>
                <a:cs typeface="Calibri"/>
              </a:rPr>
              <a:t> </a:t>
            </a:r>
            <a:r>
              <a:rPr sz="1400" b="1" spc="5" dirty="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>
              <a:latin typeface="Calibri"/>
              <a:cs typeface="Calibri"/>
            </a:endParaRPr>
          </a:p>
          <a:p>
            <a:pPr marL="63500">
              <a:lnSpc>
                <a:spcPts val="1590"/>
              </a:lnSpc>
            </a:pPr>
            <a:r>
              <a:rPr sz="1400" dirty="0">
                <a:latin typeface="Calibri"/>
                <a:cs typeface="Calibri"/>
              </a:rPr>
              <a:t>Roles: </a:t>
            </a:r>
            <a:r>
              <a:rPr sz="1400" b="1" spc="-10" dirty="0">
                <a:latin typeface="Calibri"/>
                <a:cs typeface="Calibri"/>
              </a:rPr>
              <a:t>Reena</a:t>
            </a:r>
            <a:r>
              <a:rPr sz="1400" spc="-10" dirty="0">
                <a:latin typeface="Calibri"/>
                <a:cs typeface="Calibri"/>
              </a:rPr>
              <a:t>: </a:t>
            </a:r>
            <a:r>
              <a:rPr sz="1400" dirty="0">
                <a:latin typeface="Calibri"/>
                <a:cs typeface="Calibri"/>
              </a:rPr>
              <a:t>Applicant, </a:t>
            </a:r>
            <a:r>
              <a:rPr sz="1400" spc="-20" dirty="0">
                <a:latin typeface="Calibri"/>
                <a:cs typeface="Calibri"/>
              </a:rPr>
              <a:t>Owner,</a:t>
            </a:r>
            <a:r>
              <a:rPr sz="1400" spc="-14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Borrower,</a:t>
            </a:r>
            <a:endParaRPr sz="1400">
              <a:latin typeface="Calibri"/>
              <a:cs typeface="Calibri"/>
            </a:endParaRPr>
          </a:p>
          <a:p>
            <a:pPr marL="63500" marR="264795">
              <a:lnSpc>
                <a:spcPts val="1500"/>
              </a:lnSpc>
              <a:spcBef>
                <a:spcPts val="110"/>
              </a:spcBef>
            </a:pPr>
            <a:r>
              <a:rPr sz="1400" b="1" spc="-5" dirty="0">
                <a:latin typeface="Calibri"/>
                <a:cs typeface="Calibri"/>
              </a:rPr>
              <a:t>The </a:t>
            </a:r>
            <a:r>
              <a:rPr sz="1400" b="1" spc="-20" dirty="0">
                <a:latin typeface="Calibri"/>
                <a:cs typeface="Calibri"/>
              </a:rPr>
              <a:t>Rose </a:t>
            </a:r>
            <a:r>
              <a:rPr sz="1400" b="1" spc="-10" dirty="0">
                <a:latin typeface="Calibri"/>
                <a:cs typeface="Calibri"/>
              </a:rPr>
              <a:t>Corporation</a:t>
            </a:r>
            <a:r>
              <a:rPr sz="1400" spc="-10" dirty="0">
                <a:latin typeface="Calibri"/>
                <a:cs typeface="Calibri"/>
              </a:rPr>
              <a:t>: Development </a:t>
            </a:r>
            <a:r>
              <a:rPr sz="1400" dirty="0">
                <a:latin typeface="Calibri"/>
                <a:cs typeface="Calibri"/>
              </a:rPr>
              <a:t>Manager </a:t>
            </a:r>
            <a:r>
              <a:rPr sz="1400" spc="20" dirty="0">
                <a:latin typeface="Calibri"/>
                <a:cs typeface="Calibri"/>
              </a:rPr>
              <a:t>→  </a:t>
            </a:r>
            <a:r>
              <a:rPr sz="1400" dirty="0">
                <a:latin typeface="Calibri"/>
                <a:cs typeface="Calibri"/>
              </a:rPr>
              <a:t>Owner’s </a:t>
            </a:r>
            <a:r>
              <a:rPr sz="1400" spc="-5" dirty="0">
                <a:latin typeface="Calibri"/>
                <a:cs typeface="Calibri"/>
              </a:rPr>
              <a:t>Representative </a:t>
            </a:r>
            <a:r>
              <a:rPr sz="1400" dirty="0">
                <a:latin typeface="Calibri"/>
                <a:cs typeface="Calibri"/>
              </a:rPr>
              <a:t>(during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construction)</a:t>
            </a:r>
            <a:endParaRPr sz="1400">
              <a:latin typeface="Calibri"/>
              <a:cs typeface="Calibri"/>
            </a:endParaRPr>
          </a:p>
          <a:p>
            <a:pPr marL="63500">
              <a:lnSpc>
                <a:spcPts val="1560"/>
              </a:lnSpc>
              <a:tabLst>
                <a:tab pos="382270" algn="l"/>
              </a:tabLst>
            </a:pPr>
            <a:r>
              <a:rPr sz="1400" spc="20" dirty="0">
                <a:latin typeface="Calibri"/>
                <a:cs typeface="Calibri"/>
              </a:rPr>
              <a:t>→	</a:t>
            </a:r>
            <a:r>
              <a:rPr sz="1400" dirty="0">
                <a:latin typeface="Calibri"/>
                <a:cs typeface="Calibri"/>
              </a:rPr>
              <a:t>Asset Manager </a:t>
            </a:r>
            <a:r>
              <a:rPr sz="1400" spc="-5" dirty="0">
                <a:latin typeface="Calibri"/>
                <a:cs typeface="Calibri"/>
              </a:rPr>
              <a:t>(post-occupancy), </a:t>
            </a:r>
            <a:r>
              <a:rPr sz="1400" spc="5" dirty="0">
                <a:latin typeface="Calibri"/>
                <a:cs typeface="Calibri"/>
              </a:rPr>
              <a:t>and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Serotiny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7E6E6">
              <a:alpha val="1411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15001" y="0"/>
            <a:ext cx="6876998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0040" y="900049"/>
            <a:ext cx="1895475" cy="33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b="1" spc="-5" dirty="0">
                <a:latin typeface="Calibri"/>
                <a:cs typeface="Calibri"/>
              </a:rPr>
              <a:t>Focus</a:t>
            </a:r>
            <a:r>
              <a:rPr sz="2000" b="1" spc="-1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Population: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0040" y="1110297"/>
            <a:ext cx="412178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development prioritizes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individuals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0040" y="1329753"/>
            <a:ext cx="427101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5" dirty="0">
                <a:latin typeface="Calibri"/>
                <a:cs typeface="Calibri"/>
              </a:rPr>
              <a:t>with </a:t>
            </a:r>
            <a:r>
              <a:rPr sz="2000" b="1" spc="-10" dirty="0">
                <a:latin typeface="Calibri"/>
                <a:cs typeface="Calibri"/>
              </a:rPr>
              <a:t>developmental </a:t>
            </a:r>
            <a:r>
              <a:rPr sz="2000" b="1" dirty="0">
                <a:latin typeface="Calibri"/>
                <a:cs typeface="Calibri"/>
              </a:rPr>
              <a:t>disabilities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seniors</a:t>
            </a:r>
            <a:r>
              <a:rPr sz="2000" spc="-5" dirty="0">
                <a:latin typeface="Calibri"/>
                <a:cs typeface="Calibri"/>
              </a:rPr>
              <a:t>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0040" y="1539557"/>
            <a:ext cx="419036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5" dirty="0">
                <a:latin typeface="Calibri"/>
                <a:cs typeface="Calibri"/>
              </a:rPr>
              <a:t>and </a:t>
            </a:r>
            <a:r>
              <a:rPr sz="2000" b="1" spc="-5" dirty="0">
                <a:latin typeface="Calibri"/>
                <a:cs typeface="Calibri"/>
              </a:rPr>
              <a:t>other </a:t>
            </a:r>
            <a:r>
              <a:rPr sz="2000" b="1" spc="-10" dirty="0">
                <a:latin typeface="Calibri"/>
                <a:cs typeface="Calibri"/>
              </a:rPr>
              <a:t>vulnerable groups</a:t>
            </a:r>
            <a:r>
              <a:rPr sz="2000" spc="-10" dirty="0">
                <a:latin typeface="Calibri"/>
                <a:cs typeface="Calibri"/>
              </a:rPr>
              <a:t>. </a:t>
            </a:r>
            <a:r>
              <a:rPr sz="2000" spc="-15" dirty="0">
                <a:latin typeface="Calibri"/>
                <a:cs typeface="Calibri"/>
              </a:rPr>
              <a:t>Reena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will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0040" y="1749488"/>
            <a:ext cx="448437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dirty="0">
                <a:latin typeface="Calibri"/>
                <a:cs typeface="Calibri"/>
              </a:rPr>
              <a:t>own both </a:t>
            </a:r>
            <a:r>
              <a:rPr sz="2000" spc="-5" dirty="0">
                <a:latin typeface="Calibri"/>
                <a:cs typeface="Calibri"/>
              </a:rPr>
              <a:t>buildings </a:t>
            </a:r>
            <a:r>
              <a:rPr sz="2000" spc="5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coordinate</a:t>
            </a:r>
            <a:r>
              <a:rPr sz="2000" spc="-1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support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0040" y="1968817"/>
            <a:ext cx="422148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dirty="0">
                <a:latin typeface="Calibri"/>
                <a:cs typeface="Calibri"/>
              </a:rPr>
              <a:t>services </a:t>
            </a:r>
            <a:r>
              <a:rPr sz="2000" spc="-10" dirty="0">
                <a:latin typeface="Calibri"/>
                <a:cs typeface="Calibri"/>
              </a:rPr>
              <a:t>through </a:t>
            </a:r>
            <a:r>
              <a:rPr sz="2000" spc="5" dirty="0">
                <a:latin typeface="Calibri"/>
                <a:cs typeface="Calibri"/>
              </a:rPr>
              <a:t>partner </a:t>
            </a:r>
            <a:r>
              <a:rPr sz="2000" spc="-5" dirty="0">
                <a:latin typeface="Calibri"/>
                <a:cs typeface="Calibri"/>
              </a:rPr>
              <a:t>agencies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across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0040" y="2178748"/>
            <a:ext cx="356806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dirty="0">
                <a:latin typeface="Calibri"/>
                <a:cs typeface="Calibri"/>
              </a:rPr>
              <a:t>both buildings with </a:t>
            </a:r>
            <a:r>
              <a:rPr sz="2000" spc="10" dirty="0">
                <a:latin typeface="Calibri"/>
                <a:cs typeface="Calibri"/>
              </a:rPr>
              <a:t>a </a:t>
            </a:r>
            <a:r>
              <a:rPr sz="2000" spc="-25" dirty="0">
                <a:latin typeface="Calibri"/>
                <a:cs typeface="Calibri"/>
              </a:rPr>
              <a:t>focus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122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0040" y="2398077"/>
            <a:ext cx="2943225" cy="9067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dirty="0">
                <a:latin typeface="Calibri"/>
                <a:cs typeface="Calibri"/>
              </a:rPr>
              <a:t>supportive </a:t>
            </a:r>
            <a:r>
              <a:rPr sz="2000" b="1" spc="5" dirty="0">
                <a:latin typeface="Calibri"/>
                <a:cs typeface="Calibri"/>
              </a:rPr>
              <a:t>housing</a:t>
            </a:r>
            <a:r>
              <a:rPr sz="2000" b="1" spc="-140" dirty="0">
                <a:latin typeface="Calibri"/>
                <a:cs typeface="Calibri"/>
              </a:rPr>
              <a:t> </a:t>
            </a:r>
            <a:r>
              <a:rPr sz="2000" b="1" spc="5" dirty="0">
                <a:latin typeface="Calibri"/>
                <a:cs typeface="Calibri"/>
              </a:rPr>
              <a:t>units</a:t>
            </a:r>
            <a:r>
              <a:rPr sz="2000" spc="5" dirty="0">
                <a:latin typeface="Calibri"/>
                <a:cs typeface="Calibri"/>
              </a:rPr>
              <a:t>.​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05"/>
              </a:spcBef>
            </a:pPr>
            <a:r>
              <a:rPr sz="2000" b="1" spc="-5" dirty="0">
                <a:latin typeface="Calibri"/>
                <a:cs typeface="Calibri"/>
              </a:rPr>
              <a:t>Cultural </a:t>
            </a:r>
            <a:r>
              <a:rPr sz="2000" b="1" spc="-10" dirty="0">
                <a:latin typeface="Calibri"/>
                <a:cs typeface="Calibri"/>
              </a:rPr>
              <a:t>Framing </a:t>
            </a:r>
            <a:r>
              <a:rPr sz="2000" b="1" spc="15" dirty="0">
                <a:latin typeface="Calibri"/>
                <a:cs typeface="Calibri"/>
              </a:rPr>
              <a:t>&amp;</a:t>
            </a:r>
            <a:r>
              <a:rPr sz="2000" b="1" spc="-1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Naming: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0040" y="3189541"/>
            <a:ext cx="357251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dirty="0">
                <a:latin typeface="Calibri"/>
                <a:cs typeface="Calibri"/>
              </a:rPr>
              <a:t>“Mishkiki” (Anishinaabemowin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for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0040" y="3399472"/>
            <a:ext cx="430784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i="1" spc="-5" dirty="0">
                <a:latin typeface="Calibri"/>
                <a:cs typeface="Calibri"/>
              </a:rPr>
              <a:t>medicine</a:t>
            </a:r>
            <a:r>
              <a:rPr sz="2000" spc="-5" dirty="0">
                <a:latin typeface="Calibri"/>
                <a:cs typeface="Calibri"/>
              </a:rPr>
              <a:t>) reflects </a:t>
            </a:r>
            <a:r>
              <a:rPr sz="2000" spc="-10" dirty="0">
                <a:latin typeface="Calibri"/>
                <a:cs typeface="Calibri"/>
              </a:rPr>
              <a:t>Indigenous </a:t>
            </a:r>
            <a:r>
              <a:rPr sz="2000" spc="-5" dirty="0">
                <a:latin typeface="Calibri"/>
                <a:cs typeface="Calibri"/>
              </a:rPr>
              <a:t>healing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and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0040" y="3618928"/>
            <a:ext cx="396494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dirty="0">
                <a:latin typeface="Calibri"/>
                <a:cs typeface="Calibri"/>
              </a:rPr>
              <a:t>community </a:t>
            </a:r>
            <a:r>
              <a:rPr sz="2000" spc="-5" dirty="0">
                <a:latin typeface="Calibri"/>
                <a:cs typeface="Calibri"/>
              </a:rPr>
              <a:t>values </a:t>
            </a:r>
            <a:r>
              <a:rPr sz="2000" spc="5" dirty="0">
                <a:latin typeface="Calibri"/>
                <a:cs typeface="Calibri"/>
              </a:rPr>
              <a:t>- </a:t>
            </a:r>
            <a:r>
              <a:rPr sz="2000" spc="-10" dirty="0">
                <a:latin typeface="Calibri"/>
                <a:cs typeface="Calibri"/>
              </a:rPr>
              <a:t>symbolized </a:t>
            </a:r>
            <a:r>
              <a:rPr sz="2000" spc="5" dirty="0">
                <a:latin typeface="Calibri"/>
                <a:cs typeface="Calibri"/>
              </a:rPr>
              <a:t>by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the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0040" y="3828732"/>
            <a:ext cx="222504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dirty="0">
                <a:latin typeface="Calibri"/>
                <a:cs typeface="Calibri"/>
              </a:rPr>
              <a:t>“Commons”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concept.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0040" y="4410773"/>
            <a:ext cx="4427855" cy="6203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325"/>
              </a:lnSpc>
              <a:spcBef>
                <a:spcPts val="125"/>
              </a:spcBef>
            </a:pPr>
            <a:r>
              <a:rPr sz="2000" b="1" spc="-10" dirty="0">
                <a:latin typeface="Calibri"/>
                <a:cs typeface="Calibri"/>
              </a:rPr>
              <a:t>Financial costs </a:t>
            </a:r>
            <a:r>
              <a:rPr sz="2000" b="1" spc="15" dirty="0">
                <a:latin typeface="Calibri"/>
                <a:cs typeface="Calibri"/>
              </a:rPr>
              <a:t>and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benefits: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325"/>
              </a:lnSpc>
            </a:pP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project may </a:t>
            </a:r>
            <a:r>
              <a:rPr sz="2000" spc="-15" dirty="0">
                <a:latin typeface="Calibri"/>
                <a:cs typeface="Calibri"/>
              </a:rPr>
              <a:t>require </a:t>
            </a:r>
            <a:r>
              <a:rPr sz="2000" spc="5" dirty="0">
                <a:latin typeface="Calibri"/>
                <a:cs typeface="Calibri"/>
              </a:rPr>
              <a:t>up </a:t>
            </a:r>
            <a:r>
              <a:rPr sz="2000" spc="-30" dirty="0">
                <a:latin typeface="Calibri"/>
                <a:cs typeface="Calibri"/>
              </a:rPr>
              <a:t>to </a:t>
            </a:r>
            <a:r>
              <a:rPr sz="2000" spc="20" dirty="0">
                <a:latin typeface="Calibri"/>
                <a:cs typeface="Calibri"/>
              </a:rPr>
              <a:t>$4 </a:t>
            </a:r>
            <a:r>
              <a:rPr sz="2000" dirty="0">
                <a:latin typeface="Calibri"/>
                <a:cs typeface="Calibri"/>
              </a:rPr>
              <a:t>million</a:t>
            </a:r>
            <a:r>
              <a:rPr sz="2000" spc="-140" dirty="0">
                <a:latin typeface="Calibri"/>
                <a:cs typeface="Calibri"/>
              </a:rPr>
              <a:t> </a:t>
            </a:r>
            <a:r>
              <a:rPr sz="2000" spc="35" dirty="0">
                <a:latin typeface="Calibri"/>
                <a:cs typeface="Calibri"/>
              </a:rPr>
              <a:t>in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0040" y="4916106"/>
            <a:ext cx="442785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dirty="0">
                <a:latin typeface="Calibri"/>
                <a:cs typeface="Calibri"/>
              </a:rPr>
              <a:t>fundraising </a:t>
            </a:r>
            <a:r>
              <a:rPr sz="2000" spc="10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access </a:t>
            </a:r>
            <a:r>
              <a:rPr sz="2000" spc="5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over </a:t>
            </a:r>
            <a:r>
              <a:rPr sz="2000" spc="10" dirty="0">
                <a:latin typeface="Calibri"/>
                <a:cs typeface="Calibri"/>
              </a:rPr>
              <a:t>$200</a:t>
            </a:r>
            <a:r>
              <a:rPr sz="2000" spc="-2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million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0040" y="5126037"/>
            <a:ext cx="427291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dirty="0">
                <a:latin typeface="Calibri"/>
                <a:cs typeface="Calibri"/>
              </a:rPr>
              <a:t>in </a:t>
            </a:r>
            <a:r>
              <a:rPr sz="2000" spc="5" dirty="0">
                <a:latin typeface="Calibri"/>
                <a:cs typeface="Calibri"/>
              </a:rPr>
              <a:t>eligible </a:t>
            </a:r>
            <a:r>
              <a:rPr sz="2000" dirty="0">
                <a:latin typeface="Calibri"/>
                <a:cs typeface="Calibri"/>
              </a:rPr>
              <a:t>loans </a:t>
            </a:r>
            <a:r>
              <a:rPr sz="2000" spc="-2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contributions.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Reena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0040" y="5335904"/>
            <a:ext cx="441960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5" dirty="0">
                <a:latin typeface="Calibri"/>
                <a:cs typeface="Calibri"/>
              </a:rPr>
              <a:t>would </a:t>
            </a:r>
            <a:r>
              <a:rPr sz="2000" spc="5" dirty="0">
                <a:latin typeface="Calibri"/>
                <a:cs typeface="Calibri"/>
              </a:rPr>
              <a:t>add </a:t>
            </a:r>
            <a:r>
              <a:rPr sz="2000" spc="-10" dirty="0">
                <a:latin typeface="Calibri"/>
                <a:cs typeface="Calibri"/>
              </a:rPr>
              <a:t>over </a:t>
            </a:r>
            <a:r>
              <a:rPr sz="2000" spc="10" dirty="0">
                <a:latin typeface="Calibri"/>
                <a:cs typeface="Calibri"/>
              </a:rPr>
              <a:t>$160 </a:t>
            </a:r>
            <a:r>
              <a:rPr sz="2000" dirty="0">
                <a:latin typeface="Calibri"/>
                <a:cs typeface="Calibri"/>
              </a:rPr>
              <a:t>million book value</a:t>
            </a:r>
            <a:r>
              <a:rPr sz="2000" spc="-254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to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0040" y="5555297"/>
            <a:ext cx="397319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dirty="0">
                <a:latin typeface="Calibri"/>
                <a:cs typeface="Calibri"/>
              </a:rPr>
              <a:t>assets </a:t>
            </a:r>
            <a:r>
              <a:rPr sz="2000" spc="-2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generate </a:t>
            </a:r>
            <a:r>
              <a:rPr sz="2000" spc="10" dirty="0">
                <a:latin typeface="Calibri"/>
                <a:cs typeface="Calibri"/>
              </a:rPr>
              <a:t>an </a:t>
            </a:r>
            <a:r>
              <a:rPr sz="2000" spc="-10" dirty="0">
                <a:latin typeface="Calibri"/>
                <a:cs typeface="Calibri"/>
              </a:rPr>
              <a:t>annual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income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0040" y="5765165"/>
            <a:ext cx="77597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35" dirty="0">
                <a:latin typeface="Calibri"/>
                <a:cs typeface="Calibri"/>
              </a:rPr>
              <a:t>s</a:t>
            </a:r>
            <a:r>
              <a:rPr sz="2000" spc="5" dirty="0">
                <a:latin typeface="Calibri"/>
                <a:cs typeface="Calibri"/>
              </a:rPr>
              <a:t>t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45" dirty="0">
                <a:latin typeface="Calibri"/>
                <a:cs typeface="Calibri"/>
              </a:rPr>
              <a:t>e</a:t>
            </a:r>
            <a:r>
              <a:rPr sz="2000" spc="-65" dirty="0">
                <a:latin typeface="Calibri"/>
                <a:cs typeface="Calibri"/>
              </a:rPr>
              <a:t>a</a:t>
            </a:r>
            <a:r>
              <a:rPr sz="2000" spc="30" dirty="0">
                <a:latin typeface="Calibri"/>
                <a:cs typeface="Calibri"/>
              </a:rPr>
              <a:t>m</a:t>
            </a:r>
            <a:r>
              <a:rPr sz="900" dirty="0">
                <a:latin typeface="Calibri"/>
                <a:cs typeface="Calibri"/>
              </a:rPr>
              <a:t>.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6D2A8F6F9BB94A849F556C3922F50E" ma:contentTypeVersion="20" ma:contentTypeDescription="Create a new document." ma:contentTypeScope="" ma:versionID="b0d945befbb9dcf297852c4cec10ef13">
  <xsd:schema xmlns:xsd="http://www.w3.org/2001/XMLSchema" xmlns:xs="http://www.w3.org/2001/XMLSchema" xmlns:p="http://schemas.microsoft.com/office/2006/metadata/properties" xmlns:ns1="http://schemas.microsoft.com/sharepoint/v3" xmlns:ns3="6ad19215-422a-42ac-bead-cec7a6db3d10" xmlns:ns4="2407ecc6-da8e-4a03-bab9-7b7631eb5958" targetNamespace="http://schemas.microsoft.com/office/2006/metadata/properties" ma:root="true" ma:fieldsID="c53076b7f0d56baa049b7ae41886f11d" ns1:_="" ns3:_="" ns4:_="">
    <xsd:import namespace="http://schemas.microsoft.com/sharepoint/v3"/>
    <xsd:import namespace="6ad19215-422a-42ac-bead-cec7a6db3d10"/>
    <xsd:import namespace="2407ecc6-da8e-4a03-bab9-7b7631eb595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d19215-422a-42ac-bead-cec7a6db3d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07ecc6-da8e-4a03-bab9-7b7631eb595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activity xmlns="6ad19215-422a-42ac-bead-cec7a6db3d10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420351C-4E08-41A6-9CC1-BE85C3EF4B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ad19215-422a-42ac-bead-cec7a6db3d10"/>
    <ds:schemaRef ds:uri="2407ecc6-da8e-4a03-bab9-7b7631eb59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B617BD-D02D-4754-9948-FB31F000B5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976EEF-7FDD-4F96-BA78-C8159D923B2E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6ad19215-422a-42ac-bead-cec7a6db3d10"/>
    <ds:schemaRef ds:uri="http://purl.org/dc/dcmitype/"/>
    <ds:schemaRef ds:uri="http://schemas.openxmlformats.org/package/2006/metadata/core-properties"/>
    <ds:schemaRef ds:uri="2407ecc6-da8e-4a03-bab9-7b7631eb595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220</Words>
  <Application>Microsoft Office PowerPoint</Application>
  <PresentationFormat>Widescreen</PresentationFormat>
  <Paragraphs>29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Calibri</vt:lpstr>
      <vt:lpstr>Calibri Light</vt:lpstr>
      <vt:lpstr>Office Theme</vt:lpstr>
      <vt:lpstr>ARBO Lands  Update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CEO Update</dc:title>
  <dc:creator>Sandra Albione</dc:creator>
  <cp:lastModifiedBy>Sandra Albione</cp:lastModifiedBy>
  <cp:revision>2</cp:revision>
  <cp:lastPrinted>2025-06-09T16:42:29Z</cp:lastPrinted>
  <dcterms:created xsi:type="dcterms:W3CDTF">2025-05-22T15:21:21Z</dcterms:created>
  <dcterms:modified xsi:type="dcterms:W3CDTF">2025-06-10T12:04:27Z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2025-05-07T00:00:00Z</vt:filetime>
  </property>
  <property fmtid="{D5CDD505-2E9C-101B-9397-08002B2CF9AE}" pid="3" name="LastSaved">
    <vt:filetime>2025-05-22T00:00:00Z</vt:filetime>
  </property>
  <property fmtid="{D5CDD505-2E9C-101B-9397-08002B2CF9AE}" pid="4" name="ContentTypeId">
    <vt:lpwstr>0x010100BC6D2A8F6F9BB94A849F556C3922F50E</vt:lpwstr>
  </property>
</Properties>
</file>